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8" r:id="rId4"/>
    <p:sldId id="266" r:id="rId5"/>
    <p:sldId id="259" r:id="rId6"/>
    <p:sldId id="270" r:id="rId7"/>
    <p:sldId id="258" r:id="rId8"/>
    <p:sldId id="267" r:id="rId9"/>
    <p:sldId id="261" r:id="rId10"/>
    <p:sldId id="271" r:id="rId11"/>
    <p:sldId id="263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20" autoAdjust="0"/>
    <p:restoredTop sz="94660"/>
  </p:normalViewPr>
  <p:slideViewPr>
    <p:cSldViewPr snapToGrid="0">
      <p:cViewPr varScale="1">
        <p:scale>
          <a:sx n="76" d="100"/>
          <a:sy n="76" d="100"/>
        </p:scale>
        <p:origin x="7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/>
              <a:t>Gestão do </a:t>
            </a:r>
            <a:br>
              <a:rPr lang="pt-PT" dirty="0"/>
            </a:br>
            <a:r>
              <a:rPr lang="pt-PT" dirty="0"/>
              <a:t>Orçamento Mensal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PT" sz="4400" b="1" u="sng" dirty="0">
                <a:solidFill>
                  <a:schemeClr val="accent2">
                    <a:lumMod val="75000"/>
                  </a:schemeClr>
                </a:solidFill>
              </a:rPr>
              <a:t>ESTUDANDO NO EXTERIOR</a:t>
            </a:r>
            <a:endParaRPr lang="en-US" sz="4400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27503" y="5524500"/>
            <a:ext cx="3746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Management to </a:t>
            </a:r>
            <a:r>
              <a:rPr lang="pt-PT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Learn</a:t>
            </a:r>
            <a:r>
              <a:rPr lang="pt-P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-USA</a:t>
            </a:r>
          </a:p>
          <a:p>
            <a:pPr algn="r"/>
            <a:r>
              <a:rPr lang="pt-PT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2017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Picture 4" descr="M2L_USA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09" y="0"/>
            <a:ext cx="1905000" cy="170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502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0394868-3389-4FD1-A653-5AD39F4443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0606" y="869192"/>
            <a:ext cx="8608423" cy="96325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8C03F-2ED2-4F05-B6DC-C6BDFA5FA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634" y="1957389"/>
            <a:ext cx="8596668" cy="44561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PT" altLang="en-US" sz="2400" b="1" dirty="0"/>
              <a:t>		     </a:t>
            </a:r>
            <a:r>
              <a:rPr lang="pt-PT" altLang="en-US" sz="2400" b="1" u="sng" dirty="0"/>
              <a:t>DICAS IMPORTANTES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PT" altLang="en-US" dirty="0"/>
              <a:t>Faça as suas compras de alimentos com inteligência. Supermercados, ao fim do dia. Procure os espaços onde estão os produtos em saldo.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Quando possivel, comparta o apartamento com outro/os estudantes para reducao de custos de vida.</a:t>
            </a:r>
            <a:endParaRPr lang="pt-PT" alt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pt-PT" altLang="en-US" dirty="0"/>
              <a:t>Procure os produtos de linha branca ( marca da casa)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PT" altLang="en-US" dirty="0"/>
              <a:t>Visite mercados locais para a compra de frescos frutas e legumes.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PT" altLang="en-US" dirty="0"/>
              <a:t>Compre os seus  eletrodomésticos e outros artigos de grande porte online, depois de fazer uma analise comparativa de custos.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PT" altLang="en-US" dirty="0"/>
              <a:t>Livros - Utilize os serviços de organizações que emprestam, alugam e/ou fazem troca de livros como: </a:t>
            </a:r>
            <a:r>
              <a:rPr lang="pt-PT" altLang="en-US" dirty="0" err="1"/>
              <a:t>Cheggs</a:t>
            </a:r>
            <a:r>
              <a:rPr lang="pt-PT" altLang="en-US" dirty="0"/>
              <a:t>, Amazon, </a:t>
            </a:r>
            <a:r>
              <a:rPr lang="pt-PT" altLang="en-US" dirty="0" err="1"/>
              <a:t>Text</a:t>
            </a:r>
            <a:r>
              <a:rPr lang="pt-PT" altLang="en-US" dirty="0"/>
              <a:t> </a:t>
            </a:r>
            <a:r>
              <a:rPr lang="pt-PT" altLang="en-US" dirty="0" err="1"/>
              <a:t>Books</a:t>
            </a:r>
            <a:r>
              <a:rPr lang="pt-PT" altLang="en-US" dirty="0"/>
              <a:t> </a:t>
            </a:r>
            <a:r>
              <a:rPr lang="pt-PT" altLang="en-US" dirty="0" err="1"/>
              <a:t>Solutions</a:t>
            </a:r>
            <a:r>
              <a:rPr lang="pt-PT" altLang="en-US" dirty="0"/>
              <a:t>, </a:t>
            </a:r>
            <a:r>
              <a:rPr lang="pt-PT" altLang="en-US" dirty="0" err="1"/>
              <a:t>Craig</a:t>
            </a:r>
            <a:r>
              <a:rPr lang="pt-PT" altLang="en-US" dirty="0"/>
              <a:t> </a:t>
            </a:r>
            <a:r>
              <a:rPr lang="pt-PT" altLang="en-US" dirty="0" err="1"/>
              <a:t>List</a:t>
            </a:r>
            <a:r>
              <a:rPr lang="pt-PT" altLang="en-US" dirty="0"/>
              <a:t>,</a:t>
            </a:r>
            <a:r>
              <a:rPr lang="pt-BR" dirty="0"/>
              <a:t> (</a:t>
            </a:r>
            <a:r>
              <a:rPr lang="pt-PT" u="sng" dirty="0"/>
              <a:t>http://www.worldcat.org/s – US </a:t>
            </a:r>
            <a:r>
              <a:rPr lang="pt-PT" u="sng" dirty="0" err="1"/>
              <a:t>Library</a:t>
            </a:r>
            <a:r>
              <a:rPr lang="pt-PT" dirty="0"/>
              <a:t>, </a:t>
            </a:r>
            <a:r>
              <a:rPr lang="pt-PT" u="sng" dirty="0"/>
              <a:t>http://www.valorebooks.com/rent-textbooks</a:t>
            </a:r>
            <a:r>
              <a:rPr lang="pt-PT" dirty="0"/>
              <a:t> e </a:t>
            </a:r>
            <a:r>
              <a:rPr lang="pt-PT" u="sng" dirty="0"/>
              <a:t>http://www.chegg.com/</a:t>
            </a:r>
            <a:r>
              <a:rPr lang="pt-PT" dirty="0"/>
              <a:t>) e nas Universidades e </a:t>
            </a:r>
            <a:r>
              <a:rPr lang="pt-PT" dirty="0" err="1"/>
              <a:t>Colleges</a:t>
            </a:r>
            <a:r>
              <a:rPr lang="pt-PT" dirty="0"/>
              <a:t>.</a:t>
            </a: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endParaRPr lang="pt-PT" altLang="en-US" dirty="0"/>
          </a:p>
          <a:p>
            <a:pPr>
              <a:buFont typeface="Wingdings" panose="05000000000000000000" pitchFamily="2" charset="2"/>
              <a:buChar char="Ø"/>
            </a:pPr>
            <a:endParaRPr lang="pt-PT" altLang="en-US" dirty="0"/>
          </a:p>
          <a:p>
            <a:pPr>
              <a:buFont typeface="Wingdings" panose="05000000000000000000" pitchFamily="2" charset="2"/>
              <a:buChar char="Ø"/>
            </a:pPr>
            <a:endParaRPr lang="pt-PT" altLang="en-US" dirty="0"/>
          </a:p>
          <a:p>
            <a:pPr>
              <a:buFont typeface="Wingdings" panose="05000000000000000000" pitchFamily="2" charset="2"/>
              <a:buChar char="Ø"/>
            </a:pPr>
            <a:endParaRPr lang="en-US" i="1" dirty="0"/>
          </a:p>
        </p:txBody>
      </p:sp>
      <p:pic>
        <p:nvPicPr>
          <p:cNvPr id="5" name="Picture 4" descr="M2L_USA.gif">
            <a:extLst>
              <a:ext uri="{FF2B5EF4-FFF2-40B4-BE49-F238E27FC236}">
                <a16:creationId xmlns:a16="http://schemas.microsoft.com/office/drawing/2014/main" id="{A9C33DB4-646A-44A2-B3A2-C1146EA54E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1905000" cy="1480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528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7500" y="756557"/>
            <a:ext cx="8407400" cy="876300"/>
          </a:xfrm>
        </p:spPr>
        <p:txBody>
          <a:bodyPr/>
          <a:lstStyle/>
          <a:p>
            <a:pPr algn="ctr"/>
            <a:r>
              <a:rPr lang="pt-PT" b="1" dirty="0"/>
              <a:t>Administrando o Orçamento Mensal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47789"/>
            <a:ext cx="8784166" cy="5053011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en-US" altLang="en-US" sz="2000" dirty="0">
                <a:latin typeface="Arial" panose="020B0604020202020204" pitchFamily="34" charset="0"/>
              </a:rPr>
            </a:br>
            <a:endParaRPr lang="en-US" altLang="en-US" sz="1000" dirty="0">
              <a:latin typeface="Arial" panose="020B0604020202020204" pitchFamily="34" charset="0"/>
            </a:endParaRPr>
          </a:p>
          <a:p>
            <a:endParaRPr lang="pt-PT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52500" y="2068423"/>
            <a:ext cx="8051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altLang="en-US" sz="2400" b="1" dirty="0"/>
              <a:t>   </a:t>
            </a:r>
            <a:r>
              <a:rPr lang="pt-PT" altLang="en-US" sz="2400" b="1" u="sng" dirty="0"/>
              <a:t>DICAS IMPORTANTES (</a:t>
            </a:r>
            <a:r>
              <a:rPr lang="pt-PT" altLang="en-US" sz="2400" b="1" u="sng" dirty="0" err="1"/>
              <a:t>cont</a:t>
            </a:r>
            <a:r>
              <a:rPr lang="pt-PT" altLang="en-US" sz="2400" b="1" u="sng" dirty="0"/>
              <a:t>.) </a:t>
            </a:r>
          </a:p>
          <a:p>
            <a:endParaRPr lang="en-US" altLang="en-US" dirty="0"/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pt-BR" dirty="0"/>
              <a:t>Definir um limite de cartão de crédito e cumpri-lo. 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pt-BR" dirty="0"/>
              <a:t>Saldar os saldos de cartão de crédito cada mês. 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pt-BR" dirty="0"/>
              <a:t>Se você pagar apenas o saldo mínimo em cartões de crédito a cada mês, você pagará juros sobre o uso do dinheiro, e levará tempo para pagar a dívida total.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pt-BR" dirty="0"/>
              <a:t>Seu limite de crédito pode aumentar quando  paga as suas contas a tempo.</a:t>
            </a:r>
          </a:p>
          <a:p>
            <a:pPr marL="285750" indent="-285750">
              <a:buClr>
                <a:schemeClr val="accent2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pt-BR" dirty="0"/>
              <a:t>Para evitar gastos excessivos, tome decisões de compra com base numa análise cuidadosa da sua condição financeira e não no limite de crédito dos seus cartões de crédito.</a:t>
            </a:r>
          </a:p>
          <a:p>
            <a:endParaRPr lang="en-US" altLang="en-US" dirty="0"/>
          </a:p>
        </p:txBody>
      </p:sp>
      <p:pic>
        <p:nvPicPr>
          <p:cNvPr id="5" name="Picture 4" descr="M2L_USA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1905000" cy="1480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232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7035" y="1938867"/>
            <a:ext cx="8596668" cy="1826581"/>
          </a:xfrm>
        </p:spPr>
        <p:txBody>
          <a:bodyPr>
            <a:normAutofit/>
          </a:bodyPr>
          <a:lstStyle/>
          <a:p>
            <a:pPr algn="ctr"/>
            <a:r>
              <a:rPr lang="pt-PT" sz="5400" dirty="0">
                <a:solidFill>
                  <a:schemeClr val="tx1"/>
                </a:solidFill>
              </a:rPr>
              <a:t>THANK YOU!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035" y="3892448"/>
            <a:ext cx="8596668" cy="860400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liseteneto@m2l-usa.com</a:t>
            </a:r>
          </a:p>
          <a:p>
            <a:endParaRPr lang="en-US" dirty="0"/>
          </a:p>
        </p:txBody>
      </p:sp>
      <p:pic>
        <p:nvPicPr>
          <p:cNvPr id="4" name="Picture 3" descr="M2L_USA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1905000" cy="170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138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8342" y="648788"/>
            <a:ext cx="8596668" cy="876300"/>
          </a:xfrm>
        </p:spPr>
        <p:txBody>
          <a:bodyPr/>
          <a:lstStyle/>
          <a:p>
            <a:pPr algn="ctr"/>
            <a:r>
              <a:rPr lang="pt-PT" b="1" dirty="0"/>
              <a:t>Administrando o Orçamento Mensal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359" y="2338389"/>
            <a:ext cx="9146651" cy="505301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PT" sz="2800" dirty="0"/>
              <a:t>O objetivo principal de um orçamento é projetar um plano realista para gastar recursos financeiros limitados. </a:t>
            </a:r>
          </a:p>
          <a:p>
            <a:pPr>
              <a:lnSpc>
                <a:spcPct val="90000"/>
              </a:lnSpc>
              <a:buFontTx/>
              <a:buNone/>
            </a:pPr>
            <a:endParaRPr lang="pt-PT" sz="28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PT" sz="2800" dirty="0"/>
              <a:t>Um orçamento de estudante requer flexibilidade para se adaptar às circunstâncias de mudança de vida na universidade. </a:t>
            </a:r>
          </a:p>
          <a:p>
            <a:pPr marL="0" indent="0">
              <a:lnSpc>
                <a:spcPct val="90000"/>
              </a:lnSpc>
              <a:buClrTx/>
              <a:buNone/>
            </a:pPr>
            <a:br>
              <a:rPr lang="en-US" altLang="en-US" sz="2800" dirty="0">
                <a:latin typeface="Arial" panose="020B0604020202020204" pitchFamily="34" charset="0"/>
              </a:rPr>
            </a:br>
            <a:endParaRPr lang="en-US" altLang="en-US" sz="2800" dirty="0">
              <a:latin typeface="Arial" panose="020B0604020202020204" pitchFamily="34" charset="0"/>
            </a:endParaRPr>
          </a:p>
        </p:txBody>
      </p:sp>
      <p:pic>
        <p:nvPicPr>
          <p:cNvPr id="4" name="Picture 3" descr="M2L_USA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1671851" cy="1493520"/>
          </a:xfrm>
          <a:prstGeom prst="rect">
            <a:avLst/>
          </a:prstGeom>
        </p:spPr>
      </p:pic>
      <p:pic>
        <p:nvPicPr>
          <p:cNvPr id="5" name="Picture 4" descr="M2L_USA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1671851" cy="149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83213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8342" y="648788"/>
            <a:ext cx="8596668" cy="876300"/>
          </a:xfrm>
        </p:spPr>
        <p:txBody>
          <a:bodyPr/>
          <a:lstStyle/>
          <a:p>
            <a:pPr algn="ctr"/>
            <a:r>
              <a:rPr lang="pt-PT" b="1" dirty="0"/>
              <a:t>Administrando o Orçamento Mensal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1645920"/>
            <a:ext cx="9949501" cy="5053011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ClrTx/>
              <a:buNone/>
            </a:pPr>
            <a:r>
              <a:rPr lang="pt-PT" sz="2400" dirty="0"/>
              <a:t>                Há que  pensar num orçamento em etapas. </a:t>
            </a:r>
          </a:p>
          <a:p>
            <a:pPr marL="0" indent="0">
              <a:lnSpc>
                <a:spcPct val="90000"/>
              </a:lnSpc>
              <a:buClrTx/>
              <a:buNone/>
            </a:pPr>
            <a:r>
              <a:rPr lang="pt-PT" sz="2400" dirty="0"/>
              <a:t>        Etapas essenciais na </a:t>
            </a:r>
            <a:r>
              <a:rPr lang="pt-PT" sz="2400" dirty="0" err="1"/>
              <a:t>concepção</a:t>
            </a:r>
            <a:r>
              <a:rPr lang="pt-PT" sz="2400" dirty="0"/>
              <a:t> de um orçamento são:</a:t>
            </a:r>
          </a:p>
          <a:p>
            <a:pPr marL="0" indent="0">
              <a:lnSpc>
                <a:spcPct val="90000"/>
              </a:lnSpc>
              <a:buClrTx/>
              <a:buNone/>
            </a:pPr>
            <a:r>
              <a:rPr lang="pt-PT" sz="2400" dirty="0"/>
              <a:t>				</a:t>
            </a:r>
          </a:p>
          <a:p>
            <a:pPr>
              <a:lnSpc>
                <a:spcPct val="90000"/>
              </a:lnSpc>
              <a:buClrTx/>
              <a:buFont typeface="+mj-lt"/>
              <a:buAutoNum type="arabicPeriod"/>
            </a:pPr>
            <a:r>
              <a:rPr lang="pt-PT" sz="2400" dirty="0"/>
              <a:t>Identifique  as suas fontes de renda. O rendimento pode incluir o seu subsídio de bolseiro, mesada dos pais , o salário do emprego estudantil, os presentes, etc. </a:t>
            </a:r>
          </a:p>
          <a:p>
            <a:pPr>
              <a:lnSpc>
                <a:spcPct val="90000"/>
              </a:lnSpc>
              <a:buClrTx/>
              <a:buFont typeface="+mj-lt"/>
              <a:buAutoNum type="arabicPeriod"/>
            </a:pPr>
            <a:r>
              <a:rPr lang="pt-PT" sz="2400" dirty="0"/>
              <a:t>Faça uma lista de todas as </a:t>
            </a:r>
            <a:r>
              <a:rPr lang="pt-PT" sz="2400" b="1" u="sng" dirty="0"/>
              <a:t>fontes certas </a:t>
            </a:r>
            <a:r>
              <a:rPr lang="pt-PT" sz="2400" dirty="0"/>
              <a:t>que dispõe. </a:t>
            </a:r>
          </a:p>
          <a:p>
            <a:pPr marL="457200" indent="-457200">
              <a:lnSpc>
                <a:spcPct val="90000"/>
              </a:lnSpc>
              <a:buClrTx/>
              <a:buFont typeface="+mj-lt"/>
              <a:buAutoNum type="arabicPeriod"/>
            </a:pPr>
            <a:endParaRPr lang="pt-PT" sz="2400" dirty="0"/>
          </a:p>
          <a:p>
            <a:pPr>
              <a:lnSpc>
                <a:spcPct val="90000"/>
              </a:lnSpc>
              <a:buClrTx/>
              <a:buFont typeface="+mj-lt"/>
              <a:buAutoNum type="arabicPeriod"/>
            </a:pPr>
            <a:r>
              <a:rPr lang="pt-PT" sz="2400" dirty="0"/>
              <a:t>Tenha em conta, quando escolher o local onde vai estudar(Universidade ou </a:t>
            </a:r>
            <a:r>
              <a:rPr lang="pt-PT" sz="2400" dirty="0" err="1"/>
              <a:t>College</a:t>
            </a:r>
            <a:r>
              <a:rPr lang="pt-PT" sz="2400" dirty="0"/>
              <a:t>), para que as despesas com o custo de visa não excedam o montante </a:t>
            </a:r>
            <a:r>
              <a:rPr lang="pt-PT" sz="2400" dirty="0" err="1"/>
              <a:t>disponível.Sem</a:t>
            </a:r>
            <a:r>
              <a:rPr lang="pt-PT" sz="2400" dirty="0"/>
              <a:t> deixar de mencionar que as grandes metrópoles como New York e Los </a:t>
            </a:r>
            <a:r>
              <a:rPr lang="pt-PT" sz="2400" dirty="0" err="1"/>
              <a:t>Angele</a:t>
            </a:r>
            <a:r>
              <a:rPr lang="pt-PT" sz="2400" dirty="0"/>
              <a:t> tem um custo de visa e excessivamente caro.</a:t>
            </a:r>
          </a:p>
          <a:p>
            <a:pPr>
              <a:lnSpc>
                <a:spcPct val="90000"/>
              </a:lnSpc>
              <a:buClrTx/>
              <a:buFont typeface="+mj-lt"/>
              <a:buAutoNum type="arabicPeriod"/>
            </a:pPr>
            <a:endParaRPr lang="pt-PT" sz="2400" dirty="0"/>
          </a:p>
          <a:p>
            <a:pPr>
              <a:lnSpc>
                <a:spcPct val="90000"/>
              </a:lnSpc>
              <a:buClrTx/>
              <a:buFont typeface="+mj-lt"/>
              <a:buAutoNum type="arabicPeriod"/>
            </a:pPr>
            <a:endParaRPr lang="pt-PT" sz="2400" dirty="0"/>
          </a:p>
          <a:p>
            <a:pPr marL="0" indent="0">
              <a:lnSpc>
                <a:spcPct val="90000"/>
              </a:lnSpc>
              <a:buClrTx/>
              <a:buNone/>
            </a:pPr>
            <a:br>
              <a:rPr lang="en-US" altLang="en-US" sz="2000" dirty="0">
                <a:latin typeface="Arial" panose="020B0604020202020204" pitchFamily="34" charset="0"/>
              </a:rPr>
            </a:br>
            <a:endParaRPr lang="en-US" altLang="en-US" sz="2000" dirty="0">
              <a:latin typeface="Arial" panose="020B0604020202020204" pitchFamily="34" charset="0"/>
            </a:endParaRPr>
          </a:p>
        </p:txBody>
      </p:sp>
      <p:pic>
        <p:nvPicPr>
          <p:cNvPr id="4" name="Picture 3" descr="M2L_USA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1671851" cy="1493520"/>
          </a:xfrm>
          <a:prstGeom prst="rect">
            <a:avLst/>
          </a:prstGeom>
        </p:spPr>
      </p:pic>
      <p:pic>
        <p:nvPicPr>
          <p:cNvPr id="5" name="Picture 4" descr="M2L_USA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1671851" cy="149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43897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8342" y="648788"/>
            <a:ext cx="8596668" cy="876300"/>
          </a:xfrm>
        </p:spPr>
        <p:txBody>
          <a:bodyPr/>
          <a:lstStyle/>
          <a:p>
            <a:pPr algn="ctr"/>
            <a:r>
              <a:rPr lang="pt-PT" b="1" dirty="0"/>
              <a:t>Administrando o Orçamento Mensal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310" y="1990996"/>
            <a:ext cx="9410700" cy="5053011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ClrTx/>
              <a:buNone/>
            </a:pPr>
            <a:r>
              <a:rPr lang="pt-PT" sz="2000" dirty="0"/>
              <a:t>4. </a:t>
            </a:r>
            <a:r>
              <a:rPr lang="pt-PT" sz="2400" dirty="0"/>
              <a:t>Liste as despesas obrigatórias/fixas e flexíveis. As despesas obrigatórias/fixas são montantes exatos  que são de natureza regular. As despesas flexíveis incluem o dinheiro gasto em desejos e necessidades irregulares.</a:t>
            </a:r>
          </a:p>
          <a:p>
            <a:pPr marL="0" indent="0">
              <a:lnSpc>
                <a:spcPct val="90000"/>
              </a:lnSpc>
              <a:buClrTx/>
              <a:buNone/>
            </a:pPr>
            <a:r>
              <a:rPr lang="pt-PT" sz="2400" dirty="0"/>
              <a:t>5. Depois de listar toda a renda, estime quanto dinheiro gastará nos itens fixos e flexíveis em seu orçamento. Os itens fixos são uma constante e facilmente definidos. As despesas flexíveis são mais difíceis de identificar devido à sua natureza mutável. Mantenha um registro diário de seus gastos por um mês para melhor estimar o tipo e os montantes das suas despesas flexíveis.</a:t>
            </a:r>
          </a:p>
          <a:p>
            <a:pPr marL="0" indent="0">
              <a:lnSpc>
                <a:spcPct val="90000"/>
              </a:lnSpc>
              <a:buClrTx/>
              <a:buNone/>
            </a:pPr>
            <a:r>
              <a:rPr lang="pt-PT" sz="2400" dirty="0"/>
              <a:t>6. No fim de cada mês compare os gastos com o seu montante disponível. </a:t>
            </a:r>
            <a:br>
              <a:rPr lang="en-US" altLang="en-US" sz="2000" dirty="0">
                <a:latin typeface="Arial" panose="020B0604020202020204" pitchFamily="34" charset="0"/>
              </a:rPr>
            </a:br>
            <a:endParaRPr lang="en-US" altLang="en-US" sz="100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ClrTx/>
              <a:buNone/>
            </a:pPr>
            <a:br>
              <a:rPr lang="en-US" altLang="en-US" sz="2000" dirty="0">
                <a:latin typeface="Arial" panose="020B0604020202020204" pitchFamily="34" charset="0"/>
              </a:rPr>
            </a:br>
            <a:endParaRPr lang="en-US" altLang="en-US" sz="2000" dirty="0">
              <a:latin typeface="Arial" panose="020B0604020202020204" pitchFamily="34" charset="0"/>
            </a:endParaRPr>
          </a:p>
        </p:txBody>
      </p:sp>
      <p:pic>
        <p:nvPicPr>
          <p:cNvPr id="4" name="Picture 3" descr="M2L_USA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1671851" cy="1493520"/>
          </a:xfrm>
          <a:prstGeom prst="rect">
            <a:avLst/>
          </a:prstGeom>
        </p:spPr>
      </p:pic>
      <p:pic>
        <p:nvPicPr>
          <p:cNvPr id="5" name="Picture 4" descr="M2L_USA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1671851" cy="149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002095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8042" y="701040"/>
            <a:ext cx="8596668" cy="876300"/>
          </a:xfrm>
        </p:spPr>
        <p:txBody>
          <a:bodyPr/>
          <a:lstStyle/>
          <a:p>
            <a:pPr algn="ctr"/>
            <a:r>
              <a:rPr lang="pt-PT" b="1" dirty="0"/>
              <a:t>Administrando o Orçamento Mensal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845629"/>
            <a:ext cx="8784166" cy="505301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pt-PT" sz="2400" b="1" dirty="0"/>
              <a:t>         </a:t>
            </a:r>
            <a:r>
              <a:rPr lang="pt-PT" sz="2400" b="1" u="sng" dirty="0"/>
              <a:t>DESPESAS OBRIGATORIAS/FIXAS: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pt-PT" sz="2400" b="1" u="sng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PT" sz="2000" dirty="0"/>
              <a:t>     Renda do quarto/apartamento   </a:t>
            </a:r>
            <a:r>
              <a:rPr lang="pt-PT" sz="1800" dirty="0"/>
              <a:t>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PT" sz="2000" dirty="0"/>
              <a:t>     Plano de refeição dentro campus/compra de alimentos em sua casa.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PT" sz="2000" dirty="0"/>
              <a:t>     Mensalidades do carro e seguro/t</a:t>
            </a:r>
            <a:r>
              <a:rPr lang="pt-PT" sz="1800" dirty="0"/>
              <a:t>ransporte publico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PT" sz="2000" dirty="0"/>
              <a:t>     Despesas com agua , luz, internet, celular, cartão de credito, etc...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PT" sz="2000" dirty="0"/>
              <a:t>     Despesas pessoais - artigos de higiene, cortes de cabelo, lavandaria, vestuário necessário, etc…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PT" sz="2000" dirty="0"/>
              <a:t>     Cuidados de saúde – receitas medicas, taxas de médico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PT" sz="1800" dirty="0"/>
              <a:t>     Livros, material escolar, tutoria.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PT" sz="2000" dirty="0"/>
              <a:t>     Outras despesas fixas, podem ser, um fundo de emergência a constituir para fazer face a períodos difíceis, seguro de saúde, se não coberto pela politica do programa de bolsa    concedida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pt-PT" sz="2000" dirty="0"/>
              <a:t> 		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</p:txBody>
      </p:sp>
      <p:pic>
        <p:nvPicPr>
          <p:cNvPr id="4" name="Picture 3" descr="M2L_USA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1905000" cy="1424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869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9F981D6-8114-48D5-8F6A-F89A5FEA5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5601" y="556591"/>
            <a:ext cx="8054699" cy="96412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1703B-D804-4F72-B674-9FF524FC3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sz="2400" b="1" dirty="0"/>
              <a:t>  			</a:t>
            </a:r>
            <a:r>
              <a:rPr lang="pt-PT" sz="2400" b="1" u="sng" dirty="0"/>
              <a:t>DESPESAS FLEXIVEIS:</a:t>
            </a:r>
          </a:p>
          <a:p>
            <a:pPr>
              <a:buFont typeface="Wingdings" panose="05000000000000000000" pitchFamily="2" charset="2"/>
              <a:buChar char="Ø"/>
            </a:pPr>
            <a:endParaRPr lang="pt-PT" sz="2400" b="1" u="sng" dirty="0"/>
          </a:p>
          <a:p>
            <a:pPr>
              <a:buFont typeface="Wingdings" panose="05000000000000000000" pitchFamily="2" charset="2"/>
              <a:buChar char="Ø"/>
            </a:pPr>
            <a:r>
              <a:rPr lang="pt-PT" sz="2000" dirty="0"/>
              <a:t>LAZER: Bilhetes para cinema, passeios e outras diversões.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PT" sz="2000" dirty="0"/>
              <a:t>Fazer as refeições fora de casa, almoçar em restaurantes.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PT" sz="2000" dirty="0"/>
              <a:t>Compra de roupa e sapatos por prazer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PT" sz="2000" dirty="0"/>
              <a:t>Viagens desnecessária para outras cidades ou estados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PT" sz="2000" dirty="0"/>
              <a:t>Sofisticados artigos de beleza</a:t>
            </a:r>
          </a:p>
          <a:p>
            <a:pPr>
              <a:buFont typeface="Wingdings" panose="05000000000000000000" pitchFamily="2" charset="2"/>
              <a:buChar char="Ø"/>
            </a:pPr>
            <a:endParaRPr lang="pt-PT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9AB5D8F-F268-4A8C-AB70-8BF70A1601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388" y="106321"/>
            <a:ext cx="1908213" cy="141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318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4168" y="831669"/>
            <a:ext cx="8596668" cy="876300"/>
          </a:xfrm>
        </p:spPr>
        <p:txBody>
          <a:bodyPr/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pt-PT" b="1" dirty="0"/>
              <a:t>Administrando o Orçamento Mensal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1987369"/>
            <a:ext cx="9347200" cy="5053011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pt-PT" sz="2200" dirty="0"/>
              <a:t>A influencia dos amigos</a:t>
            </a:r>
          </a:p>
          <a:p>
            <a:pPr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pt-PT" sz="2200" dirty="0"/>
              <a:t>Taxas das máquinas de caixa automática podem ser uma contraindicação  ao orçamento do estudante, porque o dinheiro pronto fá-lo fácil consumir. Se usar a maquinas automáticas, use a do seu banco para evitar taxas desnecessárias</a:t>
            </a:r>
          </a:p>
          <a:p>
            <a:pPr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endParaRPr lang="pt-PT" sz="2200" dirty="0"/>
          </a:p>
          <a:p>
            <a:pPr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pt-PT" sz="2200" dirty="0"/>
              <a:t>Um orçamento pode ajudá-lo a evitar gastos de impulso. </a:t>
            </a:r>
          </a:p>
          <a:p>
            <a:pPr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endParaRPr lang="pt-PT" sz="2200" dirty="0"/>
          </a:p>
          <a:p>
            <a:pPr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pt-PT" sz="2200" dirty="0"/>
              <a:t>Ele coloca-o(a)  no controle da decisão de comprar ou não comprar, com base nas suas necessidades e dinheiro disponível.</a:t>
            </a:r>
          </a:p>
          <a:p>
            <a:pPr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endParaRPr lang="pt-PT" sz="2200" dirty="0"/>
          </a:p>
          <a:p>
            <a:pPr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pt-PT" sz="2200" dirty="0"/>
              <a:t>O período de tempo de um orçamento de estudante depende da assiduidade da entrada de rendas. Pode ser um mês, um semestre ou o ano letivo.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M2L_USA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1905000" cy="1454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175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8342" y="648788"/>
            <a:ext cx="8596668" cy="876300"/>
          </a:xfrm>
        </p:spPr>
        <p:txBody>
          <a:bodyPr/>
          <a:lstStyle/>
          <a:p>
            <a:pPr algn="ctr"/>
            <a:r>
              <a:rPr lang="pt-PT" b="1" dirty="0"/>
              <a:t>Administrando o Orçamento Mensal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458" y="1525088"/>
            <a:ext cx="9146651" cy="5053011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ClrTx/>
              <a:buNone/>
            </a:pPr>
            <a:endParaRPr lang="pt-PT" dirty="0"/>
          </a:p>
          <a:p>
            <a:pPr marL="0" indent="0">
              <a:lnSpc>
                <a:spcPct val="90000"/>
              </a:lnSpc>
              <a:buClrTx/>
              <a:buNone/>
            </a:pPr>
            <a:endParaRPr lang="pt-PT" dirty="0"/>
          </a:p>
          <a:p>
            <a:pPr marL="0" indent="0">
              <a:lnSpc>
                <a:spcPct val="90000"/>
              </a:lnSpc>
              <a:buClrTx/>
              <a:buNone/>
            </a:pPr>
            <a:endParaRPr lang="pt-PT" dirty="0"/>
          </a:p>
          <a:p>
            <a:pPr marL="0" indent="0" algn="ctr">
              <a:lnSpc>
                <a:spcPct val="90000"/>
              </a:lnSpc>
              <a:buClrTx/>
              <a:buNone/>
            </a:pPr>
            <a:r>
              <a:rPr lang="pt-PT" sz="3600" b="1" u="sng" dirty="0"/>
              <a:t>LEMBRE-SE SEMPRE</a:t>
            </a:r>
            <a:r>
              <a:rPr lang="pt-PT" sz="3600" dirty="0"/>
              <a:t>: </a:t>
            </a:r>
          </a:p>
          <a:p>
            <a:pPr marL="0" indent="0" algn="ctr">
              <a:lnSpc>
                <a:spcPct val="90000"/>
              </a:lnSpc>
              <a:buClrTx/>
              <a:buNone/>
            </a:pPr>
            <a:r>
              <a:rPr lang="pt-PT" sz="3600" dirty="0"/>
              <a:t>Seu orçamento bem administrado será extremamente importante para o seu bem-estar econômico e sucesso nos seus estudos.</a:t>
            </a:r>
            <a:endParaRPr lang="en-US" sz="3600" dirty="0"/>
          </a:p>
        </p:txBody>
      </p:sp>
      <p:pic>
        <p:nvPicPr>
          <p:cNvPr id="4" name="Picture 3" descr="M2L_USA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1671851" cy="1493520"/>
          </a:xfrm>
          <a:prstGeom prst="rect">
            <a:avLst/>
          </a:prstGeom>
        </p:spPr>
      </p:pic>
      <p:pic>
        <p:nvPicPr>
          <p:cNvPr id="5" name="Picture 4" descr="M2L_USA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1671851" cy="149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592453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2166" y="701040"/>
            <a:ext cx="8596668" cy="876300"/>
          </a:xfrm>
        </p:spPr>
        <p:txBody>
          <a:bodyPr/>
          <a:lstStyle/>
          <a:p>
            <a:pPr algn="ctr"/>
            <a:r>
              <a:rPr lang="pt-PT" b="1" dirty="0"/>
              <a:t>Administrando o Orçamento Mensal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785" y="1804989"/>
            <a:ext cx="8784166" cy="505301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pt-PT" sz="2400" b="1" dirty="0"/>
              <a:t>    </a:t>
            </a:r>
            <a:r>
              <a:rPr lang="pt-PT" sz="2400" b="1" u="sng" dirty="0"/>
              <a:t>PLANO DE GASTOS:</a:t>
            </a:r>
          </a:p>
          <a:p>
            <a:pPr>
              <a:lnSpc>
                <a:spcPct val="90000"/>
              </a:lnSpc>
              <a:buFontTx/>
              <a:buNone/>
            </a:pPr>
            <a:br>
              <a:rPr lang="pt-PT" sz="2400" dirty="0"/>
            </a:br>
            <a:r>
              <a:rPr lang="pt-PT" sz="2400" dirty="0"/>
              <a:t>Um plano de gastos pode incentivar os alunos a serem cuidadosos gestores de dinheiro, o que em ultima instancia  poderá ser uma experiencia que levará para o resto da vida.</a:t>
            </a:r>
          </a:p>
          <a:p>
            <a:pPr>
              <a:lnSpc>
                <a:spcPct val="90000"/>
              </a:lnSpc>
              <a:buFontTx/>
              <a:buNone/>
            </a:pPr>
            <a:endParaRPr lang="pt-PT" sz="24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PT" sz="2400" dirty="0"/>
              <a:t>Identificar renda, incluindo subsídios e presentes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PT" sz="2400" dirty="0"/>
              <a:t>Definir metas baseadas em necessidades e desejos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PT" sz="2400" dirty="0"/>
              <a:t>Determinar as despesas, fixas e flexíveis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PT" sz="2400" dirty="0"/>
              <a:t>Desenvolver um plano de gastos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PT" sz="2400" dirty="0"/>
              <a:t>Rever o plano de gastos conforme necessário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pt-PT" sz="2600" dirty="0"/>
              <a:t>    Serão aprendizagens úteis para todos os projetos de vida!</a:t>
            </a:r>
            <a:br>
              <a:rPr lang="en-US" altLang="en-US" sz="2000" dirty="0">
                <a:latin typeface="Arial" panose="020B0604020202020204" pitchFamily="34" charset="0"/>
              </a:rPr>
            </a:br>
            <a:endParaRPr lang="en-US" altLang="en-US" sz="1000" dirty="0">
              <a:latin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4" name="Picture 3" descr="M2L_USA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1905000" cy="1424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77057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559</TotalTime>
  <Words>587</Words>
  <Application>Microsoft Office PowerPoint</Application>
  <PresentationFormat>Widescreen</PresentationFormat>
  <Paragraphs>90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Trebuchet MS</vt:lpstr>
      <vt:lpstr>Wingdings</vt:lpstr>
      <vt:lpstr>Wingdings 3</vt:lpstr>
      <vt:lpstr>Facet</vt:lpstr>
      <vt:lpstr>Gestão do  Orçamento Mensal </vt:lpstr>
      <vt:lpstr>Administrando o Orçamento Mensal </vt:lpstr>
      <vt:lpstr>Administrando o Orçamento Mensal </vt:lpstr>
      <vt:lpstr>Administrando o Orçamento Mensal </vt:lpstr>
      <vt:lpstr>Administrando o Orçamento Mensal </vt:lpstr>
      <vt:lpstr>PowerPoint Presentation</vt:lpstr>
      <vt:lpstr>Administrando o Orçamento Mensal </vt:lpstr>
      <vt:lpstr>Administrando o Orçamento Mensal </vt:lpstr>
      <vt:lpstr>Administrando o Orçamento Mensal </vt:lpstr>
      <vt:lpstr>PowerPoint Presentation</vt:lpstr>
      <vt:lpstr>Administrando o Orçamento Mensal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Administrando o Orçamento Mensal</dc:title>
  <dc:creator>Nayara Felix</dc:creator>
  <cp:lastModifiedBy>Nayara Felix</cp:lastModifiedBy>
  <cp:revision>61</cp:revision>
  <dcterms:created xsi:type="dcterms:W3CDTF">2017-05-08T21:29:22Z</dcterms:created>
  <dcterms:modified xsi:type="dcterms:W3CDTF">2017-11-08T22:15:47Z</dcterms:modified>
</cp:coreProperties>
</file>